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8"/>
  </p:handoutMasterIdLst>
  <p:sldIdLst>
    <p:sldId id="256" r:id="rId2"/>
    <p:sldId id="267" r:id="rId3"/>
    <p:sldId id="275" r:id="rId4"/>
    <p:sldId id="264" r:id="rId5"/>
    <p:sldId id="257" r:id="rId6"/>
    <p:sldId id="258" r:id="rId7"/>
    <p:sldId id="259" r:id="rId8"/>
    <p:sldId id="282" r:id="rId9"/>
    <p:sldId id="260" r:id="rId10"/>
    <p:sldId id="261" r:id="rId11"/>
    <p:sldId id="276" r:id="rId12"/>
    <p:sldId id="279" r:id="rId13"/>
    <p:sldId id="280" r:id="rId14"/>
    <p:sldId id="274" r:id="rId15"/>
    <p:sldId id="281" r:id="rId16"/>
    <p:sldId id="278" r:id="rId1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121" cy="464503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313" y="0"/>
            <a:ext cx="2971121" cy="464503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r">
              <a:defRPr sz="1200"/>
            </a:lvl1pPr>
          </a:lstStyle>
          <a:p>
            <a:fld id="{34E52F01-4164-459C-A6F8-3F4335BA19B5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312"/>
            <a:ext cx="2971121" cy="464503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313" y="8830312"/>
            <a:ext cx="2971121" cy="464503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r">
              <a:defRPr sz="1200"/>
            </a:lvl1pPr>
          </a:lstStyle>
          <a:p>
            <a:fld id="{963E86B5-D2EF-480C-8397-00905E7A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51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1831-60BE-499C-94AC-25DE67B0422A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B563-A384-4358-9B16-A0480A31F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1831-60BE-499C-94AC-25DE67B0422A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B563-A384-4358-9B16-A0480A31F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1831-60BE-499C-94AC-25DE67B0422A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B563-A384-4358-9B16-A0480A31FE8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1831-60BE-499C-94AC-25DE67B0422A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B563-A384-4358-9B16-A0480A31FE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1831-60BE-499C-94AC-25DE67B0422A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B563-A384-4358-9B16-A0480A31F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1831-60BE-499C-94AC-25DE67B0422A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B563-A384-4358-9B16-A0480A31FE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1831-60BE-499C-94AC-25DE67B0422A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B563-A384-4358-9B16-A0480A31F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1831-60BE-499C-94AC-25DE67B0422A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B563-A384-4358-9B16-A0480A31F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1831-60BE-499C-94AC-25DE67B0422A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B563-A384-4358-9B16-A0480A31F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1831-60BE-499C-94AC-25DE67B0422A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B563-A384-4358-9B16-A0480A31FE8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1831-60BE-499C-94AC-25DE67B0422A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B563-A384-4358-9B16-A0480A31FE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7CD1831-60BE-499C-94AC-25DE67B0422A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5E5B563-A384-4358-9B16-A0480A31FE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FJA Start Time and Schedule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7360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b="1" dirty="0" smtClean="0"/>
              <a:t>Scheduling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 smtClean="0"/>
              <a:t>Busing</a:t>
            </a:r>
            <a:endParaRPr lang="en-US" sz="3000" b="1" dirty="0"/>
          </a:p>
          <a:p>
            <a:pPr marL="514350" indent="-514350">
              <a:buFont typeface="+mj-lt"/>
              <a:buAutoNum type="arabicPeriod"/>
            </a:pPr>
            <a:r>
              <a:rPr lang="en-US" sz="3000" b="1" dirty="0" smtClean="0"/>
              <a:t>Athletics</a:t>
            </a:r>
            <a:endParaRPr lang="en-US" sz="3000" b="1" dirty="0"/>
          </a:p>
          <a:p>
            <a:pPr marL="514350" indent="-514350">
              <a:buFont typeface="+mj-lt"/>
              <a:buAutoNum type="arabicPeriod"/>
            </a:pPr>
            <a:r>
              <a:rPr lang="en-US" sz="3000" b="1" dirty="0" smtClean="0"/>
              <a:t>Adult convenience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 smtClean="0"/>
              <a:t>Day care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 smtClean="0"/>
              <a:t>Student Employment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 smtClean="0"/>
              <a:t>Tradition/It is </a:t>
            </a:r>
            <a:r>
              <a:rPr lang="en-US" sz="3000" b="1" dirty="0"/>
              <a:t>W</a:t>
            </a:r>
            <a:r>
              <a:rPr lang="en-US" sz="3000" b="1" dirty="0" smtClean="0"/>
              <a:t>hat We’ve Always Done</a:t>
            </a:r>
            <a:endParaRPr lang="en-US" sz="3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Why Not Change?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88950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 smtClean="0"/>
              <a:t>Schedule</a:t>
            </a:r>
            <a:endParaRPr lang="en-US" sz="6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047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of School Day</a:t>
            </a:r>
            <a:endParaRPr lang="en-US" dirty="0"/>
          </a:p>
        </p:txBody>
      </p:sp>
      <p:pic>
        <p:nvPicPr>
          <p:cNvPr id="2" name="Content Placeholder 1" descr="Screen Shot 2018-12-04 at 2.04.2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8" r="5068"/>
          <a:stretch>
            <a:fillRect/>
          </a:stretch>
        </p:blipFill>
        <p:spPr>
          <a:xfrm>
            <a:off x="1" y="2675467"/>
            <a:ext cx="9144000" cy="3420533"/>
          </a:xfrm>
        </p:spPr>
      </p:pic>
    </p:spTree>
    <p:extLst>
      <p:ext uri="{BB962C8B-B14F-4D97-AF65-F5344CB8AC3E}">
        <p14:creationId xmlns:p14="http://schemas.microsoft.com/office/powerpoint/2010/main" val="3208340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pic>
        <p:nvPicPr>
          <p:cNvPr id="10" name="Picture 9" descr="Screen Shot 2018-12-04 at 2.35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1"/>
            <a:ext cx="8297484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683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Allows for later start time.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Aligns more closely with the middle school schedules our students are accustomed to.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Potentially allows for greater options </a:t>
            </a:r>
            <a:r>
              <a:rPr lang="en-US" b="1" dirty="0"/>
              <a:t>in student </a:t>
            </a:r>
            <a:r>
              <a:rPr lang="en-US" b="1" dirty="0" smtClean="0"/>
              <a:t>scheduling.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Creates greater class </a:t>
            </a:r>
            <a:r>
              <a:rPr lang="en-US" b="1" dirty="0"/>
              <a:t>e</a:t>
            </a:r>
            <a:r>
              <a:rPr lang="en-US" b="1" dirty="0" smtClean="0"/>
              <a:t>quality.</a:t>
            </a:r>
            <a:endParaRPr lang="en-US" b="1" dirty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Provides variation in both class meeting time and class length—not one size fits all.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Preserves number of classes and course selections.</a:t>
            </a:r>
          </a:p>
          <a:p>
            <a:pPr marL="457200" indent="-457200">
              <a:buFont typeface="+mj-lt"/>
              <a:buAutoNum type="arabicPeriod"/>
            </a:pP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Schedule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54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Updated Course Sequence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Revised Graduation Requirements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Variety of Course Offerings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Cross-Curricular Opportunities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Increased Student Choice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545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221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14600"/>
            <a:ext cx="7408333" cy="3611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b="1" dirty="0"/>
              <a:t>R</a:t>
            </a:r>
            <a:r>
              <a:rPr lang="en-US" sz="3000" b="1" dirty="0" smtClean="0"/>
              <a:t>eview </a:t>
            </a:r>
            <a:r>
              <a:rPr lang="en-US" sz="3000" b="1" dirty="0"/>
              <a:t>current research </a:t>
            </a:r>
            <a:r>
              <a:rPr lang="en-US" sz="3000" b="1" dirty="0" smtClean="0"/>
              <a:t>and issues regarding school start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 smtClean="0"/>
              <a:t>Discuss possible changes to the FJA schedule</a:t>
            </a:r>
            <a:endParaRPr lang="en-US" sz="3000" b="1" dirty="0"/>
          </a:p>
          <a:p>
            <a:pPr marL="514350" indent="-514350">
              <a:buFont typeface="+mj-lt"/>
              <a:buAutoNum type="arabicPeriod"/>
            </a:pPr>
            <a:r>
              <a:rPr lang="en-US" sz="3000" b="1" dirty="0" smtClean="0"/>
              <a:t>Gather input from staff/students/parents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292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 smtClean="0"/>
              <a:t>School Start Time</a:t>
            </a:r>
            <a:endParaRPr lang="en-US" sz="6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83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“Sleep is the most effective cognitive enhancer we have.” 		   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	        --Dr. </a:t>
            </a:r>
            <a:r>
              <a:rPr lang="en-US" sz="2800" b="1" dirty="0"/>
              <a:t>Russell Foster, Oxford University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646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438400"/>
            <a:ext cx="7408333" cy="3962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Adolescents need 8 hours of sleep (at least)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Middle </a:t>
            </a:r>
            <a:r>
              <a:rPr lang="en-US" sz="2800" b="1" dirty="0" smtClean="0"/>
              <a:t>and high schools should (according to studies) start no earlier than 8:30 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Less </a:t>
            </a:r>
            <a:r>
              <a:rPr lang="en-US" sz="2800" b="1" smtClean="0"/>
              <a:t>than </a:t>
            </a:r>
            <a:r>
              <a:rPr lang="en-US" sz="2800" b="1" smtClean="0"/>
              <a:t>17% </a:t>
            </a:r>
            <a:r>
              <a:rPr lang="en-US" sz="2800" b="1" dirty="0" smtClean="0"/>
              <a:t>of middle and high schools in the United States/Canada start at 8:30 AM or later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Adolescent Sleep Studies Say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5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514600"/>
            <a:ext cx="7408333" cy="3611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S</a:t>
            </a:r>
            <a:r>
              <a:rPr lang="en-US" b="1" dirty="0" smtClean="0"/>
              <a:t>tudies show that with later start/more sleep there are: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Increases in student achievement (Colby)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Fewer unplanned/unexcused absences/</a:t>
            </a:r>
            <a:r>
              <a:rPr lang="en-US" b="1" dirty="0" err="1" smtClean="0"/>
              <a:t>tardies</a:t>
            </a:r>
            <a:r>
              <a:rPr lang="en-US" b="1" dirty="0" smtClean="0"/>
              <a:t> (UM study)</a:t>
            </a:r>
            <a:endParaRPr lang="en-US" b="1" dirty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Fewer sports related injuries (Los Angeles study)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Fewer teen automobile accidents (CDC Study)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Less alcohol/drug </a:t>
            </a:r>
            <a:r>
              <a:rPr lang="en-US" b="1" dirty="0"/>
              <a:t>use </a:t>
            </a:r>
            <a:r>
              <a:rPr lang="en-US" b="1" dirty="0" smtClean="0"/>
              <a:t>among teens (Journal </a:t>
            </a:r>
            <a:r>
              <a:rPr lang="en-US" b="1" dirty="0"/>
              <a:t>of Youth and </a:t>
            </a:r>
            <a:r>
              <a:rPr lang="en-US" b="1" dirty="0" smtClean="0"/>
              <a:t>Adolescence)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Lower rates of depression and suicide amongst teens (Journal of Youth and Adolescence)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Look at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1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4114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School attendance matters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When students are in school they do better (</a:t>
            </a:r>
            <a:r>
              <a:rPr lang="en-US" b="1" dirty="0"/>
              <a:t>g</a:t>
            </a:r>
            <a:r>
              <a:rPr lang="en-US" b="1" dirty="0" smtClean="0"/>
              <a:t>overnment funded study)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Student </a:t>
            </a:r>
            <a:r>
              <a:rPr lang="en-US" b="1" dirty="0"/>
              <a:t>achievement increases the most for the lowest achieving </a:t>
            </a:r>
            <a:r>
              <a:rPr lang="en-US" b="1" dirty="0" smtClean="0"/>
              <a:t>quadrant (Colby College study)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A one-hour delay in start times increased math and reading scores (Colby)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A one-hour change is the equivalent of shrinking class size by one-third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Look at This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418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Starting in the 2016-2017 school year, all Seattle middle and high schools moved from 7:50 to 8:45 start times.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Researchers from the University of Washington found that the 55 minutes in later start time meant, on average, 34 more minutes of sleep for all students.  Meaning they went from 6:50 minutes to 7:24 minutes of sleep.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 one large group that was studied, a nearly 5% improvement was shown in overall student grades in biology when looking at all factors remaining equal.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Many more kids engage in the process of their education and far fewer have unexcused absences and </a:t>
            </a:r>
            <a:r>
              <a:rPr lang="en-US" dirty="0" err="1" smtClean="0"/>
              <a:t>tardies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Seattle/University of Washington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05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3763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Centers for Disease Control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American Medical Association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American Academy of Pediatrics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American Psychological Association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American School Health Association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Society of Pediatric Nurses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National Association of School Nurses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National Education Association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Endorses A Later Start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56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1584</TotalTime>
  <Words>529</Words>
  <Application>Microsoft Macintosh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FJA Start Time and Schedule </vt:lpstr>
      <vt:lpstr>Purpose</vt:lpstr>
      <vt:lpstr>PowerPoint Presentation</vt:lpstr>
      <vt:lpstr>PowerPoint Presentation</vt:lpstr>
      <vt:lpstr>What Adolescent Sleep Studies Say</vt:lpstr>
      <vt:lpstr>Why Look at This?</vt:lpstr>
      <vt:lpstr>Why Look at This (cont.)</vt:lpstr>
      <vt:lpstr>Seattle/University of Washington Study</vt:lpstr>
      <vt:lpstr>Who Endorses A Later Start Time</vt:lpstr>
      <vt:lpstr>Why Not Change?</vt:lpstr>
      <vt:lpstr>PowerPoint Presentation</vt:lpstr>
      <vt:lpstr>Length of School Day</vt:lpstr>
      <vt:lpstr>Schedule</vt:lpstr>
      <vt:lpstr>What Does This Schedule Do?</vt:lpstr>
      <vt:lpstr>Future Factors</vt:lpstr>
      <vt:lpstr>Questions/Ideas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Sleep and the Adolescent</dc:title>
  <dc:creator>BSD</dc:creator>
  <cp:lastModifiedBy>rgawel</cp:lastModifiedBy>
  <cp:revision>67</cp:revision>
  <cp:lastPrinted>2018-01-25T18:30:12Z</cp:lastPrinted>
  <dcterms:created xsi:type="dcterms:W3CDTF">2017-02-06T18:48:59Z</dcterms:created>
  <dcterms:modified xsi:type="dcterms:W3CDTF">2018-12-18T16:52:47Z</dcterms:modified>
</cp:coreProperties>
</file>